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422" r:id="rId3"/>
    <p:sldId id="424" r:id="rId4"/>
    <p:sldId id="423" r:id="rId5"/>
    <p:sldId id="425" r:id="rId6"/>
    <p:sldId id="426" r:id="rId7"/>
    <p:sldId id="427" r:id="rId8"/>
    <p:sldId id="428" r:id="rId9"/>
    <p:sldId id="429" r:id="rId10"/>
    <p:sldId id="430" r:id="rId11"/>
    <p:sldId id="436" r:id="rId12"/>
    <p:sldId id="437" r:id="rId13"/>
    <p:sldId id="434" r:id="rId14"/>
    <p:sldId id="438" r:id="rId15"/>
    <p:sldId id="439" r:id="rId16"/>
    <p:sldId id="440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0" r:id="rId27"/>
    <p:sldId id="452" r:id="rId28"/>
    <p:sldId id="451" r:id="rId29"/>
    <p:sldId id="435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8" autoAdjust="0"/>
    <p:restoredTop sz="94660"/>
  </p:normalViewPr>
  <p:slideViewPr>
    <p:cSldViewPr snapToGrid="0">
      <p:cViewPr>
        <p:scale>
          <a:sx n="75" d="100"/>
          <a:sy n="75" d="100"/>
        </p:scale>
        <p:origin x="-2214" y="-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8" name="Retângulo 17"/>
          <p:cNvSpPr/>
          <p:nvPr userDrawn="1"/>
        </p:nvSpPr>
        <p:spPr>
          <a:xfrm>
            <a:off x="7200900" y="381000"/>
            <a:ext cx="46228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597" y="2404534"/>
            <a:ext cx="10701180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597" y="4050833"/>
            <a:ext cx="10701180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17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26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792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41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2770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82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945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18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79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23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84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33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93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37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56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97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8" name="Retângulo 17"/>
          <p:cNvSpPr/>
          <p:nvPr userDrawn="1"/>
        </p:nvSpPr>
        <p:spPr>
          <a:xfrm>
            <a:off x="7200900" y="381000"/>
            <a:ext cx="46228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57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1086644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3636" y="6041362"/>
            <a:ext cx="1003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325F8-6934-4167-A192-1A8531043B11}" type="datetimeFigureOut">
              <a:rPr lang="pt-BR" smtClean="0"/>
              <a:t>06/01/2020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86936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80596" y="6041362"/>
            <a:ext cx="751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D35B2DB-5C74-40EE-AB8A-A792B28B99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0837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57200" y="3126239"/>
            <a:ext cx="10960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</a:rPr>
              <a:t>Acompanhamento do SISTEC </a:t>
            </a:r>
            <a:endParaRPr lang="pt-BR" sz="4400" b="1" dirty="0" smtClean="0">
              <a:solidFill>
                <a:schemeClr val="accent1"/>
              </a:solidFill>
            </a:endParaRPr>
          </a:p>
        </p:txBody>
      </p:sp>
      <p:pic>
        <p:nvPicPr>
          <p:cNvPr id="2050" name="Picture 2" descr="http://www.ifg.edu.br/intranet/images/2015/Marca-2015/ifg%20-%202015%20-%20resumi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61962"/>
            <a:ext cx="5216525" cy="17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1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/>
          </a:bodyPr>
          <a:lstStyle/>
          <a:p>
            <a:r>
              <a:rPr lang="pt-BR" b="1" dirty="0" smtClean="0"/>
              <a:t>Visão do SISTEC e SGA</a:t>
            </a:r>
            <a:endParaRPr lang="pt-B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895350"/>
            <a:ext cx="6605587" cy="597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tângulo 7"/>
          <p:cNvSpPr/>
          <p:nvPr/>
        </p:nvSpPr>
        <p:spPr>
          <a:xfrm>
            <a:off x="7931148" y="997096"/>
            <a:ext cx="3956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Acompanhamento de Pendências</a:t>
            </a:r>
            <a:endParaRPr lang="pt-BR" sz="2000" b="1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895350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7191849" y="1710409"/>
            <a:ext cx="459375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 Acesse o sistema </a:t>
            </a:r>
            <a:r>
              <a:rPr lang="pt-BR" dirty="0" err="1"/>
              <a:t>VisãoIFG</a:t>
            </a:r>
            <a:endParaRPr lang="pt-BR" dirty="0"/>
          </a:p>
          <a:p>
            <a:pPr algn="just"/>
            <a:r>
              <a:rPr lang="pt-BR" dirty="0" smtClean="0"/>
              <a:t>Escolha </a:t>
            </a:r>
            <a:r>
              <a:rPr lang="pt-BR" dirty="0"/>
              <a:t>a opção: </a:t>
            </a:r>
            <a:r>
              <a:rPr lang="pt-BR" dirty="0" smtClean="0"/>
              <a:t>SISTEC </a:t>
            </a:r>
            <a:r>
              <a:rPr lang="pt-BR" dirty="0"/>
              <a:t>&gt; Visão do </a:t>
            </a:r>
            <a:r>
              <a:rPr lang="pt-BR" dirty="0" err="1"/>
              <a:t>Sistec</a:t>
            </a:r>
            <a:r>
              <a:rPr lang="pt-BR" dirty="0"/>
              <a:t> e Sistema Acadêmico</a:t>
            </a:r>
          </a:p>
          <a:p>
            <a:pPr algn="just"/>
            <a:r>
              <a:rPr lang="pt-BR" dirty="0" smtClean="0"/>
              <a:t>Após </a:t>
            </a:r>
            <a:r>
              <a:rPr lang="pt-BR" dirty="0"/>
              <a:t>o carregamento da janela, </a:t>
            </a:r>
            <a:r>
              <a:rPr lang="pt-BR" dirty="0" smtClean="0"/>
              <a:t>deve-se selecione </a:t>
            </a:r>
            <a:r>
              <a:rPr lang="pt-BR" dirty="0"/>
              <a:t>o Câmpus e </a:t>
            </a:r>
            <a:r>
              <a:rPr lang="pt-BR" dirty="0" smtClean="0"/>
              <a:t>clicar </a:t>
            </a:r>
            <a:r>
              <a:rPr lang="pt-BR" dirty="0"/>
              <a:t>no botão "Pesquisar":</a:t>
            </a:r>
          </a:p>
        </p:txBody>
      </p:sp>
    </p:spTree>
    <p:extLst>
      <p:ext uri="{BB962C8B-B14F-4D97-AF65-F5344CB8AC3E}">
        <p14:creationId xmlns:p14="http://schemas.microsoft.com/office/powerpoint/2010/main" val="34223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/>
          </a:bodyPr>
          <a:lstStyle/>
          <a:p>
            <a:r>
              <a:rPr lang="pt-BR" b="1" dirty="0" smtClean="0"/>
              <a:t>Visão do SISTEC e SGA</a:t>
            </a:r>
            <a:endParaRPr lang="pt-B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1" y="768350"/>
            <a:ext cx="6520015" cy="58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931148" y="997096"/>
            <a:ext cx="3956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Acompanhamento de Pendências</a:t>
            </a:r>
            <a:endParaRPr lang="pt-BR" sz="2000" b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895350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7191849" y="1710409"/>
            <a:ext cx="459375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Será </a:t>
            </a:r>
            <a:r>
              <a:rPr lang="pt-BR" dirty="0"/>
              <a:t>apresentado um relatório, agrupando um conjunto de alunos com situações semelhantes. </a:t>
            </a:r>
            <a:endParaRPr lang="pt-BR" dirty="0" smtClean="0"/>
          </a:p>
          <a:p>
            <a:pPr algn="just"/>
            <a:r>
              <a:rPr lang="pt-BR" dirty="0" smtClean="0"/>
              <a:t>Cada </a:t>
            </a:r>
            <a:r>
              <a:rPr lang="pt-BR" dirty="0"/>
              <a:t>matrícula está presente em apenas um único relatório. </a:t>
            </a:r>
          </a:p>
        </p:txBody>
      </p:sp>
    </p:spTree>
    <p:extLst>
      <p:ext uri="{BB962C8B-B14F-4D97-AF65-F5344CB8AC3E}">
        <p14:creationId xmlns:p14="http://schemas.microsoft.com/office/powerpoint/2010/main" val="38959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/>
          </a:bodyPr>
          <a:lstStyle/>
          <a:p>
            <a:r>
              <a:rPr lang="pt-BR" b="1" dirty="0" smtClean="0"/>
              <a:t>Visão do SISTEC e SGA</a:t>
            </a:r>
            <a:endParaRPr lang="pt-BR" b="1" dirty="0"/>
          </a:p>
        </p:txBody>
      </p:sp>
      <p:sp>
        <p:nvSpPr>
          <p:cNvPr id="9" name="Retângulo 8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/>
              <a:t>Acompanhamento de Pendências</a:t>
            </a:r>
            <a:endParaRPr lang="pt-BR" sz="2400" b="1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17" y="3694151"/>
            <a:ext cx="8358082" cy="3082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457198" y="1638974"/>
            <a:ext cx="111379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alunos com situações compatíveis no Sistema Acadêmico e no SISTEC são listados apenas para conferência. </a:t>
            </a:r>
            <a:endParaRPr lang="pt-BR" dirty="0" smtClean="0"/>
          </a:p>
          <a:p>
            <a:pPr algn="just"/>
            <a:r>
              <a:rPr lang="pt-BR" dirty="0" smtClean="0"/>
              <a:t>Para </a:t>
            </a:r>
            <a:r>
              <a:rPr lang="pt-BR" dirty="0"/>
              <a:t>os demais casos (divergência da situação, alunos não cadastrados no SISTEC, </a:t>
            </a:r>
            <a:r>
              <a:rPr lang="pt-BR" dirty="0" err="1"/>
              <a:t>etc</a:t>
            </a:r>
            <a:r>
              <a:rPr lang="pt-BR" dirty="0"/>
              <a:t>), deve ser executar as providências necessárias para que a situação de cada matrícula com vínculo do Sistema Acadêmico fique compatível com a situação no SISTEC.</a:t>
            </a:r>
          </a:p>
          <a:p>
            <a:pPr algn="just"/>
            <a:r>
              <a:rPr lang="pt-BR" dirty="0" smtClean="0"/>
              <a:t>Na </a:t>
            </a:r>
            <a:r>
              <a:rPr lang="pt-BR" dirty="0"/>
              <a:t>tabela a seguir, </a:t>
            </a:r>
            <a:r>
              <a:rPr lang="pt-BR" dirty="0" smtClean="0"/>
              <a:t>apresenta-se </a:t>
            </a:r>
            <a:r>
              <a:rPr lang="pt-BR" dirty="0"/>
              <a:t>a descrição de cada agrupamento. 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23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/>
          </a:bodyPr>
          <a:lstStyle/>
          <a:p>
            <a:r>
              <a:rPr lang="pt-BR" b="1" dirty="0"/>
              <a:t>Visão do SISTEC e SGA</a:t>
            </a:r>
          </a:p>
        </p:txBody>
      </p:sp>
      <p:sp>
        <p:nvSpPr>
          <p:cNvPr id="3" name="Retângulo 2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/>
              <a:t>Acompanhamento de Pendências</a:t>
            </a:r>
            <a:endParaRPr lang="pt-BR" sz="2400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57198" y="1638974"/>
            <a:ext cx="111379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Conforme apresentado na imagem abaixo, pode-se clicar no número referente ao agrupamento para visualizar a listagem e detalhamento dos registros. </a:t>
            </a:r>
          </a:p>
          <a:p>
            <a:pPr algn="just"/>
            <a:endParaRPr lang="pt-BR" dirty="0"/>
          </a:p>
        </p:txBody>
      </p:sp>
      <p:pic>
        <p:nvPicPr>
          <p:cNvPr id="4098" name="Picture 2" descr="VerControleSISTE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2538412"/>
            <a:ext cx="7504050" cy="27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39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/>
          </a:bodyPr>
          <a:lstStyle/>
          <a:p>
            <a:r>
              <a:rPr lang="pt-BR" b="1" dirty="0" smtClean="0"/>
              <a:t>Controle de Atualizações Pendentes</a:t>
            </a:r>
            <a:endParaRPr lang="pt-BR" b="1" dirty="0"/>
          </a:p>
        </p:txBody>
      </p:sp>
      <p:sp>
        <p:nvSpPr>
          <p:cNvPr id="3" name="Retângulo 2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/>
              <a:t>Controle de Atualizações</a:t>
            </a:r>
            <a:endParaRPr lang="pt-BR" sz="2400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57198" y="1638974"/>
            <a:ext cx="111379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Para visualizar e controlar as pendências do SISTEC: </a:t>
            </a:r>
          </a:p>
          <a:p>
            <a:pPr algn="just"/>
            <a:r>
              <a:rPr lang="pt-BR" dirty="0"/>
              <a:t>Escolha a opção: SISTEC &gt; Controle de Atualizações Pendentes</a:t>
            </a:r>
          </a:p>
          <a:p>
            <a:pPr algn="just"/>
            <a:r>
              <a:rPr lang="pt-BR" dirty="0"/>
              <a:t>Após o carregamento da janela, </a:t>
            </a:r>
            <a:r>
              <a:rPr lang="pt-BR" dirty="0" smtClean="0"/>
              <a:t>deve-se selecionar </a:t>
            </a:r>
            <a:r>
              <a:rPr lang="pt-BR" dirty="0"/>
              <a:t>o Câmpus, </a:t>
            </a:r>
            <a:r>
              <a:rPr lang="pt-BR" dirty="0" smtClean="0"/>
              <a:t>o </a:t>
            </a:r>
            <a:r>
              <a:rPr lang="pt-BR" dirty="0"/>
              <a:t>tipo do relatório, </a:t>
            </a:r>
            <a:r>
              <a:rPr lang="pt-BR" dirty="0" smtClean="0"/>
              <a:t>o </a:t>
            </a:r>
            <a:r>
              <a:rPr lang="pt-BR" dirty="0"/>
              <a:t>tipo da </a:t>
            </a:r>
            <a:r>
              <a:rPr lang="pt-BR" dirty="0" smtClean="0"/>
              <a:t>visualização </a:t>
            </a:r>
            <a:r>
              <a:rPr lang="pt-BR" dirty="0"/>
              <a:t>e </a:t>
            </a:r>
            <a:r>
              <a:rPr lang="pt-BR" dirty="0" smtClean="0"/>
              <a:t>clicar </a:t>
            </a:r>
            <a:r>
              <a:rPr lang="pt-BR" dirty="0"/>
              <a:t>no botão "Pesquisar":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1" y="3484564"/>
            <a:ext cx="10961688" cy="2912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90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/>
          </a:bodyPr>
          <a:lstStyle/>
          <a:p>
            <a:r>
              <a:rPr lang="pt-BR" b="1" dirty="0" smtClean="0"/>
              <a:t>Controle de Atualizações Pendentes</a:t>
            </a:r>
            <a:endParaRPr lang="pt-BR" b="1" dirty="0"/>
          </a:p>
        </p:txBody>
      </p:sp>
      <p:sp>
        <p:nvSpPr>
          <p:cNvPr id="3" name="Retângulo 2"/>
          <p:cNvSpPr/>
          <p:nvPr/>
        </p:nvSpPr>
        <p:spPr>
          <a:xfrm>
            <a:off x="8070847" y="1185384"/>
            <a:ext cx="3841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/>
              <a:t>Controle de Atualizações</a:t>
            </a:r>
            <a:endParaRPr lang="pt-BR" sz="2400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99" y="982038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505699" y="1780751"/>
            <a:ext cx="4283074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Será </a:t>
            </a:r>
            <a:r>
              <a:rPr lang="pt-BR" dirty="0"/>
              <a:t>apresentada uma listagem dos registros, de acordo com o tipo de relatório. </a:t>
            </a:r>
            <a:endParaRPr lang="pt-BR" dirty="0" smtClean="0"/>
          </a:p>
          <a:p>
            <a:pPr algn="just"/>
            <a:r>
              <a:rPr lang="pt-BR" dirty="0" smtClean="0"/>
              <a:t>No </a:t>
            </a:r>
            <a:r>
              <a:rPr lang="pt-BR" dirty="0"/>
              <a:t>exemplo da imagem, foram listados os registros com divergência entre o SISTEC e Sistema Acadêmico.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9" y="840261"/>
            <a:ext cx="6893587" cy="601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784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/>
          </a:bodyPr>
          <a:lstStyle/>
          <a:p>
            <a:r>
              <a:rPr lang="pt-BR" b="1" dirty="0" smtClean="0"/>
              <a:t>Controle de Atualizações Pendentes</a:t>
            </a:r>
            <a:endParaRPr lang="pt-BR" b="1" dirty="0"/>
          </a:p>
        </p:txBody>
      </p:sp>
      <p:sp>
        <p:nvSpPr>
          <p:cNvPr id="7" name="Retângulo 6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/>
              <a:t>Controle de Atualizações</a:t>
            </a:r>
            <a:endParaRPr lang="pt-BR" sz="2400" b="1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57198" y="1638974"/>
            <a:ext cx="111379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Após realizar o procedimento de atualização no SISTEC ou Sistema Acadêmico deixando os registros destes dois sistema em situação de compatibilidade, recomenda-se marcar o registro como "Resolvido" para o controle e monitoramento. </a:t>
            </a:r>
          </a:p>
          <a:p>
            <a:pPr algn="just"/>
            <a:r>
              <a:rPr lang="pt-BR" dirty="0"/>
              <a:t>Para marcar o registro como "Resolvido" no </a:t>
            </a:r>
            <a:r>
              <a:rPr lang="pt-BR" dirty="0" err="1"/>
              <a:t>VisãoIFG</a:t>
            </a:r>
            <a:r>
              <a:rPr lang="pt-BR" dirty="0"/>
              <a:t>, deve-se: (1) Marcar a caixa do registro (2) Clicar na opção Ação &gt; Marcar como Resolvido. </a:t>
            </a:r>
          </a:p>
        </p:txBody>
      </p:sp>
      <p:pic>
        <p:nvPicPr>
          <p:cNvPr id="7170" name="Picture 2" descr="Marcar-Resolvi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3" y="3192462"/>
            <a:ext cx="1045845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5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/>
          </a:bodyPr>
          <a:lstStyle/>
          <a:p>
            <a:r>
              <a:rPr lang="pt-BR" b="1" dirty="0" smtClean="0"/>
              <a:t>Controle de Atualizações Pendentes</a:t>
            </a:r>
            <a:endParaRPr lang="pt-BR" b="1" dirty="0"/>
          </a:p>
        </p:txBody>
      </p:sp>
      <p:sp>
        <p:nvSpPr>
          <p:cNvPr id="7" name="Retângulo 6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/>
              <a:t>Controle de Atualizações</a:t>
            </a:r>
            <a:endParaRPr lang="pt-BR" sz="2400" b="1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57198" y="1638974"/>
            <a:ext cx="111379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Conforme </a:t>
            </a:r>
            <a:r>
              <a:rPr lang="pt-BR" dirty="0"/>
              <a:t>imagem abaixo, para marcar o registro como resolvido deve-se informar uma (1) justificativa ou procedimento realizado e (2) clicar no botão "Salvar". </a:t>
            </a:r>
          </a:p>
        </p:txBody>
      </p:sp>
      <p:pic>
        <p:nvPicPr>
          <p:cNvPr id="8194" name="Picture 2" descr="Justificativa-Resolvi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2" y="2465773"/>
            <a:ext cx="6880228" cy="388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80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508000" y="344729"/>
            <a:ext cx="78597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00" b="1" dirty="0" smtClean="0">
                <a:solidFill>
                  <a:schemeClr val="accent1"/>
                </a:solidFill>
              </a:rPr>
              <a:t>Como é Realizado o Cruzamento </a:t>
            </a:r>
            <a:r>
              <a:rPr lang="pt-BR" sz="3400" b="1" dirty="0">
                <a:solidFill>
                  <a:schemeClr val="accent1"/>
                </a:solidFill>
              </a:rPr>
              <a:t>de </a:t>
            </a:r>
            <a:r>
              <a:rPr lang="pt-BR" sz="3400" b="1" dirty="0" smtClean="0">
                <a:solidFill>
                  <a:schemeClr val="accent1"/>
                </a:solidFill>
              </a:rPr>
              <a:t>Dados </a:t>
            </a:r>
            <a:r>
              <a:rPr lang="pt-BR" sz="3400" b="1" dirty="0">
                <a:solidFill>
                  <a:schemeClr val="accent1"/>
                </a:solidFill>
              </a:rPr>
              <a:t>do SGA do IFG com o </a:t>
            </a:r>
            <a:r>
              <a:rPr lang="pt-BR" sz="3400" b="1" dirty="0" smtClean="0">
                <a:solidFill>
                  <a:schemeClr val="accent1"/>
                </a:solidFill>
              </a:rPr>
              <a:t>SISTEC?</a:t>
            </a:r>
            <a:endParaRPr lang="pt-BR" sz="34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699" y="1212849"/>
            <a:ext cx="3100387" cy="526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609598" y="1641870"/>
            <a:ext cx="8407402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 smtClean="0"/>
              <a:t>Etapa de Configuração</a:t>
            </a:r>
          </a:p>
          <a:p>
            <a:pPr algn="just"/>
            <a:r>
              <a:rPr lang="pt-BR" dirty="0" smtClean="0"/>
              <a:t>Mapeamento dos cursos do Sistema Acadêmico com os cursos do SISTEC.</a:t>
            </a:r>
          </a:p>
          <a:p>
            <a:pPr algn="just"/>
            <a:r>
              <a:rPr lang="pt-BR" dirty="0" smtClean="0"/>
              <a:t>Mapeamento das situações </a:t>
            </a:r>
            <a:r>
              <a:rPr lang="pt-BR" dirty="0"/>
              <a:t>de matrículas do Sistema Acadêmico </a:t>
            </a:r>
            <a:r>
              <a:rPr lang="pt-BR" dirty="0" smtClean="0"/>
              <a:t>com as situações </a:t>
            </a:r>
            <a:r>
              <a:rPr lang="pt-BR" dirty="0"/>
              <a:t>d</a:t>
            </a:r>
            <a:r>
              <a:rPr lang="pt-BR" dirty="0" smtClean="0"/>
              <a:t>o SISTEC.</a:t>
            </a:r>
          </a:p>
          <a:p>
            <a:pPr marL="0" indent="0" algn="just">
              <a:buNone/>
            </a:pPr>
            <a:r>
              <a:rPr lang="pt-BR" b="1" dirty="0" smtClean="0"/>
              <a:t>Etapa de Processamento</a:t>
            </a:r>
          </a:p>
          <a:p>
            <a:pPr algn="just"/>
            <a:r>
              <a:rPr lang="pt-BR" dirty="0" smtClean="0"/>
              <a:t>Download e raspagem </a:t>
            </a:r>
            <a:r>
              <a:rPr lang="pt-BR" dirty="0"/>
              <a:t>de dados (</a:t>
            </a:r>
            <a:r>
              <a:rPr lang="pt-BR" i="1" dirty="0"/>
              <a:t>web scraping</a:t>
            </a:r>
            <a:r>
              <a:rPr lang="pt-BR" dirty="0"/>
              <a:t>) das páginas </a:t>
            </a:r>
            <a:r>
              <a:rPr lang="pt-BR" dirty="0" smtClean="0"/>
              <a:t>do SISTEC, com </a:t>
            </a:r>
            <a:r>
              <a:rPr lang="pt-BR" dirty="0"/>
              <a:t>dados sobre todos os </a:t>
            </a:r>
            <a:r>
              <a:rPr lang="pt-BR" dirty="0" smtClean="0"/>
              <a:t>ciclos.</a:t>
            </a:r>
            <a:endParaRPr lang="pt-BR" dirty="0"/>
          </a:p>
          <a:p>
            <a:pPr algn="just"/>
            <a:r>
              <a:rPr lang="pt-BR" dirty="0" smtClean="0"/>
              <a:t>Importação das informações do SISTEC para o MySQL, identificando o curso equivalente no Sistema Acadêmico pela tabela de mapeamento.</a:t>
            </a:r>
          </a:p>
          <a:p>
            <a:pPr algn="just"/>
            <a:r>
              <a:rPr lang="pt-BR" dirty="0" smtClean="0"/>
              <a:t>Importação dos registros do Sistema Acadêmico para o MySQL.</a:t>
            </a:r>
          </a:p>
          <a:p>
            <a:pPr algn="just"/>
            <a:r>
              <a:rPr lang="pt-BR" dirty="0" smtClean="0"/>
              <a:t>Executar a rotina de processamento para o cruzamento de dados, utilizando o mapeamento das situações.</a:t>
            </a:r>
          </a:p>
          <a:p>
            <a:pPr algn="just"/>
            <a:r>
              <a:rPr lang="pt-BR" dirty="0" smtClean="0"/>
              <a:t>Disponibilização do resultado do processamento no sistema </a:t>
            </a:r>
            <a:r>
              <a:rPr lang="pt-BR" dirty="0" err="1" smtClean="0"/>
              <a:t>VisãoIFG</a:t>
            </a:r>
            <a:r>
              <a:rPr lang="pt-BR" dirty="0" smtClean="0"/>
              <a:t>.</a:t>
            </a:r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442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Processamento </a:t>
            </a:r>
            <a:r>
              <a:rPr lang="pt-BR" b="1" dirty="0" smtClean="0"/>
              <a:t>do SGA </a:t>
            </a:r>
            <a:r>
              <a:rPr lang="pt-BR" b="1" dirty="0"/>
              <a:t>do IFG com o SISTEC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Etapa de Configuração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57198" y="1638974"/>
            <a:ext cx="10464802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Mapeamento dos cursos do Sistema Acadêmico com os cursos do SISTEC.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45" y="2141273"/>
            <a:ext cx="7646355" cy="4536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3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/>
          <a:lstStyle/>
          <a:p>
            <a:r>
              <a:rPr lang="pt-BR" b="1" dirty="0" smtClean="0"/>
              <a:t>Introdução</a:t>
            </a:r>
            <a:endParaRPr lang="pt-BR" b="1" dirty="0"/>
          </a:p>
        </p:txBody>
      </p:sp>
      <p:sp>
        <p:nvSpPr>
          <p:cNvPr id="7" name="Retângulo 6"/>
          <p:cNvSpPr/>
          <p:nvPr/>
        </p:nvSpPr>
        <p:spPr>
          <a:xfrm>
            <a:off x="1327624" y="4101897"/>
            <a:ext cx="10216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Trata-se de uma base de dados pioneira, de preenchimento </a:t>
            </a:r>
            <a:r>
              <a:rPr lang="pt-BR" sz="2400" b="1" dirty="0" smtClean="0"/>
              <a:t>on-line e de </a:t>
            </a:r>
            <a:r>
              <a:rPr lang="pt-BR" sz="2400" b="1" dirty="0"/>
              <a:t>atualização </a:t>
            </a:r>
            <a:r>
              <a:rPr lang="pt-BR" sz="2400" b="1" dirty="0" smtClean="0"/>
              <a:t>constante.</a:t>
            </a:r>
            <a:endParaRPr lang="pt-BR" sz="2400" b="1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" y="393665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761998" y="5136227"/>
            <a:ext cx="107823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/>
              <a:t>A utilização do SISTEC </a:t>
            </a:r>
            <a:r>
              <a:rPr lang="pt-BR" sz="2400" dirty="0" smtClean="0"/>
              <a:t>tem </a:t>
            </a:r>
            <a:r>
              <a:rPr lang="pt-BR" sz="2400" dirty="0"/>
              <a:t>se consolidado em várias utilizações: estudos estatísticos, geração de indicadores de gestão, planejamento e monitoramento das políticas públicas e distribuição de recursos na matriz orçamentária.</a:t>
            </a:r>
            <a:endParaRPr lang="pt-BR" sz="2400" dirty="0" smtClean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" y="1059180"/>
            <a:ext cx="10943590" cy="1950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Retângulo 10"/>
          <p:cNvSpPr/>
          <p:nvPr/>
        </p:nvSpPr>
        <p:spPr>
          <a:xfrm>
            <a:off x="761999" y="1250707"/>
            <a:ext cx="106462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O </a:t>
            </a:r>
            <a:r>
              <a:rPr lang="pt-BR" sz="2400" b="1" dirty="0" smtClean="0"/>
              <a:t>SISTEC (Sistema </a:t>
            </a:r>
            <a:r>
              <a:rPr lang="pt-BR" sz="2400" b="1" dirty="0"/>
              <a:t>Nacional de Informações da Educação Profissional e </a:t>
            </a:r>
            <a:r>
              <a:rPr lang="pt-BR" sz="2400" b="1" dirty="0" smtClean="0"/>
              <a:t>Tecnológica) </a:t>
            </a:r>
            <a:r>
              <a:rPr lang="pt-BR" sz="2400" b="1" dirty="0"/>
              <a:t>é um sistema eletrônico do Governo Federal, cujo objetivo é promover mecanismos de registro e controle dos dados da educação profissional e tecnológica do país.</a:t>
            </a:r>
          </a:p>
        </p:txBody>
      </p:sp>
      <p:sp>
        <p:nvSpPr>
          <p:cNvPr id="3" name="Retângulo 2"/>
          <p:cNvSpPr/>
          <p:nvPr/>
        </p:nvSpPr>
        <p:spPr>
          <a:xfrm>
            <a:off x="4813300" y="3273336"/>
            <a:ext cx="673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Fonte: Manual </a:t>
            </a:r>
            <a:r>
              <a:rPr lang="pt-BR" dirty="0"/>
              <a:t>do SISTEC </a:t>
            </a:r>
            <a:r>
              <a:rPr lang="pt-BR" dirty="0" smtClean="0"/>
              <a:t>para </a:t>
            </a:r>
            <a:r>
              <a:rPr lang="pt-BR" dirty="0"/>
              <a:t>a Rede Federal de Educação Profissional, Científica e </a:t>
            </a:r>
            <a:r>
              <a:rPr lang="pt-BR" dirty="0" smtClean="0"/>
              <a:t>Tecnológica.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98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Processamento </a:t>
            </a:r>
            <a:r>
              <a:rPr lang="pt-BR" b="1" dirty="0" smtClean="0"/>
              <a:t>do SGA </a:t>
            </a:r>
            <a:r>
              <a:rPr lang="pt-BR" b="1" dirty="0"/>
              <a:t>do IFG com o SISTEC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Etapa de Configuração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57198" y="1638974"/>
            <a:ext cx="57150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Mapeamento das situações de matrículas do Sistema Acadêmico com a situação do SISTEC.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63" y="1043606"/>
            <a:ext cx="5100637" cy="557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23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Processamento </a:t>
            </a:r>
            <a:r>
              <a:rPr lang="pt-BR" b="1" dirty="0" smtClean="0"/>
              <a:t>do SGA </a:t>
            </a:r>
            <a:r>
              <a:rPr lang="pt-BR" b="1" dirty="0"/>
              <a:t>do IFG com o SISTEC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Etapa de Processamento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57198" y="1638974"/>
            <a:ext cx="11201402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Download e raspagem de dados (</a:t>
            </a:r>
            <a:r>
              <a:rPr lang="pt-BR" i="1" dirty="0"/>
              <a:t>web scraping</a:t>
            </a:r>
            <a:r>
              <a:rPr lang="pt-BR" dirty="0"/>
              <a:t>) das páginas do SISTEC, </a:t>
            </a:r>
            <a:r>
              <a:rPr lang="pt-BR" dirty="0" smtClean="0"/>
              <a:t>coletando dados </a:t>
            </a:r>
            <a:r>
              <a:rPr lang="pt-BR" dirty="0"/>
              <a:t>sobre todos os </a:t>
            </a:r>
            <a:r>
              <a:rPr lang="pt-BR" dirty="0" smtClean="0"/>
              <a:t>ciclos e alunos dos respectivos ciclos.</a:t>
            </a:r>
            <a:endParaRPr lang="pt-BR" dirty="0"/>
          </a:p>
        </p:txBody>
      </p:sp>
      <p:pic>
        <p:nvPicPr>
          <p:cNvPr id="10242" name="Picture 2" descr="C:\Users\1802506\Desktop\BKP-SISTEC\BKP-SISTEC\sistec-download\doc\fig-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8" y="2523693"/>
            <a:ext cx="2472867" cy="16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1802506\Desktop\BKP-SISTEC\BKP-SISTEC\sistec-download\doc\fig-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973" y="2326098"/>
            <a:ext cx="3478031" cy="127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1802506\Desktop\BKP-SISTEC\BKP-SISTEC\sistec-download\doc\fig-1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411" y="2523693"/>
            <a:ext cx="2527301" cy="18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1802506\Desktop\BKP-SISTEC\BKP-SISTEC\sistec-download\doc\fig-2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52" y="4751278"/>
            <a:ext cx="4858428" cy="15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1802506\Desktop\BKP-SISTEC\BKP-SISTEC\sistec-download\doc\fig-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920" y="4113654"/>
            <a:ext cx="4074138" cy="24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5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Processamento </a:t>
            </a:r>
            <a:r>
              <a:rPr lang="pt-BR" b="1" dirty="0" smtClean="0"/>
              <a:t>do SGA </a:t>
            </a:r>
            <a:r>
              <a:rPr lang="pt-BR" b="1" dirty="0"/>
              <a:t>do IFG com o SISTEC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Etapa de Processamento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57198" y="1638974"/>
            <a:ext cx="11201402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Download e raspagem de dados (</a:t>
            </a:r>
            <a:r>
              <a:rPr lang="pt-BR" i="1" dirty="0" smtClean="0"/>
              <a:t>web </a:t>
            </a:r>
            <a:r>
              <a:rPr lang="pt-BR" i="1" dirty="0" err="1" smtClean="0"/>
              <a:t>scraping</a:t>
            </a:r>
            <a:r>
              <a:rPr lang="pt-BR" dirty="0" smtClean="0"/>
              <a:t>) das páginas do SISTEC, com dados sobre todos </a:t>
            </a:r>
            <a:r>
              <a:rPr lang="pt-BR" dirty="0"/>
              <a:t>os ciclos e alunos dos respectivos ciclos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2298700"/>
            <a:ext cx="6201691" cy="420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55" y="3162300"/>
            <a:ext cx="8782845" cy="3564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41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Processamento </a:t>
            </a:r>
            <a:r>
              <a:rPr lang="pt-BR" b="1" dirty="0" smtClean="0"/>
              <a:t>do SGA </a:t>
            </a:r>
            <a:r>
              <a:rPr lang="pt-BR" b="1" dirty="0"/>
              <a:t>do IFG com o SISTEC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Etapa de Processamento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57198" y="1638974"/>
            <a:ext cx="11201402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Importação das informações do SISTEC para o MySQL, identificando o curso equivalente no Sistema Acadêmico pela tabela de mapeamento.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46" y="2529273"/>
            <a:ext cx="7359653" cy="4046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37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Processamento </a:t>
            </a:r>
            <a:r>
              <a:rPr lang="pt-BR" b="1" dirty="0" smtClean="0"/>
              <a:t>do SGA </a:t>
            </a:r>
            <a:r>
              <a:rPr lang="pt-BR" b="1" dirty="0"/>
              <a:t>do IFG com o SISTEC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Etapa </a:t>
            </a:r>
            <a:r>
              <a:rPr lang="pt-BR" sz="2400" b="1"/>
              <a:t>de </a:t>
            </a:r>
            <a:r>
              <a:rPr lang="pt-BR" sz="2400" b="1" smtClean="0"/>
              <a:t>Processamento</a:t>
            </a:r>
            <a:endParaRPr lang="pt-BR" sz="2400" b="1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57198" y="1638974"/>
            <a:ext cx="11201402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Importação das informações do </a:t>
            </a:r>
            <a:r>
              <a:rPr lang="pt-BR" dirty="0" smtClean="0"/>
              <a:t>SGA para </a:t>
            </a:r>
            <a:r>
              <a:rPr lang="pt-BR" dirty="0"/>
              <a:t>o </a:t>
            </a:r>
            <a:r>
              <a:rPr lang="pt-BR" dirty="0" smtClean="0"/>
              <a:t>MySQL.</a:t>
            </a:r>
            <a:endParaRPr lang="pt-BR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46" y="2141273"/>
            <a:ext cx="7286625" cy="449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17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Processamento </a:t>
            </a:r>
            <a:r>
              <a:rPr lang="pt-BR" b="1" dirty="0" smtClean="0"/>
              <a:t>do SGA </a:t>
            </a:r>
            <a:r>
              <a:rPr lang="pt-BR" b="1" dirty="0"/>
              <a:t>do IFG com o SISTEC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Etapa de Processamento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57198" y="1638974"/>
            <a:ext cx="11201402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Execução da </a:t>
            </a:r>
            <a:r>
              <a:rPr lang="pt-BR" dirty="0"/>
              <a:t>rotina de processamento para o cruzamento de dados, </a:t>
            </a:r>
            <a:r>
              <a:rPr lang="pt-BR" dirty="0" smtClean="0"/>
              <a:t>utilizando registros do SISTEC, SGA e </a:t>
            </a:r>
            <a:r>
              <a:rPr lang="pt-BR" dirty="0"/>
              <a:t>o mapeamento das situações.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88" y="2362200"/>
            <a:ext cx="8412341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02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Processamento </a:t>
            </a:r>
            <a:r>
              <a:rPr lang="pt-BR" b="1" dirty="0" smtClean="0"/>
              <a:t>do SGA </a:t>
            </a:r>
            <a:r>
              <a:rPr lang="pt-BR" b="1" dirty="0"/>
              <a:t>do IFG com o SISTEC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27146" y="1043607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Etapa de Processamento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4026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457198" y="1638974"/>
            <a:ext cx="5029202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Disponibilização do resultado do processamento no sistema </a:t>
            </a:r>
            <a:r>
              <a:rPr lang="pt-BR" dirty="0" err="1"/>
              <a:t>VisãoIFG</a:t>
            </a:r>
            <a:r>
              <a:rPr lang="pt-BR" dirty="0"/>
              <a:t>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605" y="1274439"/>
            <a:ext cx="6062995" cy="529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67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254000" y="433629"/>
            <a:ext cx="109855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00" b="1" dirty="0">
                <a:solidFill>
                  <a:schemeClr val="accent1"/>
                </a:solidFill>
              </a:rPr>
              <a:t>Sugestão de Solução para Rede Federal de Educação Profissional, Científica e Tecnológica</a:t>
            </a: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609598" y="1921270"/>
            <a:ext cx="10947402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 smtClean="0"/>
              <a:t>Criação de Ciclos e Inserção de Alunos</a:t>
            </a:r>
            <a:endParaRPr lang="pt-BR" b="1" dirty="0"/>
          </a:p>
          <a:p>
            <a:pPr algn="just"/>
            <a:r>
              <a:rPr lang="pt-BR" dirty="0" smtClean="0"/>
              <a:t>A sugestão é que a criação de ciclos e inserção de alunos devem ser realizadas como já é feito atualmente.</a:t>
            </a:r>
          </a:p>
          <a:p>
            <a:pPr marL="0" indent="0" algn="just">
              <a:buNone/>
            </a:pPr>
            <a:r>
              <a:rPr lang="pt-BR" b="1" dirty="0"/>
              <a:t>Etapa de </a:t>
            </a:r>
            <a:r>
              <a:rPr lang="pt-BR" b="1" dirty="0" smtClean="0"/>
              <a:t>Configuração</a:t>
            </a:r>
            <a:endParaRPr lang="pt-BR" b="1" dirty="0"/>
          </a:p>
          <a:p>
            <a:pPr algn="just"/>
            <a:r>
              <a:rPr lang="pt-BR" dirty="0" smtClean="0"/>
              <a:t>O SISTEC deverá disponibilizar um cadastro para o mapeamento </a:t>
            </a:r>
            <a:r>
              <a:rPr lang="pt-BR" dirty="0"/>
              <a:t>dos cursos do </a:t>
            </a:r>
            <a:r>
              <a:rPr lang="pt-BR" dirty="0" smtClean="0"/>
              <a:t>SGA de cada IF </a:t>
            </a:r>
            <a:r>
              <a:rPr lang="pt-BR" dirty="0"/>
              <a:t>com os cursos do </a:t>
            </a:r>
            <a:r>
              <a:rPr lang="pt-BR" dirty="0" smtClean="0"/>
              <a:t>SISTEC, bem como, o mapeamento </a:t>
            </a:r>
            <a:r>
              <a:rPr lang="pt-BR" dirty="0"/>
              <a:t>das situações de matrículas </a:t>
            </a:r>
            <a:r>
              <a:rPr lang="pt-BR" dirty="0" smtClean="0"/>
              <a:t>do SGA de cada IF </a:t>
            </a:r>
            <a:r>
              <a:rPr lang="pt-BR" dirty="0"/>
              <a:t>com </a:t>
            </a:r>
            <a:r>
              <a:rPr lang="pt-BR" dirty="0" smtClean="0"/>
              <a:t>as situações previstas no </a:t>
            </a:r>
            <a:r>
              <a:rPr lang="pt-BR" dirty="0"/>
              <a:t>SISTEC</a:t>
            </a:r>
            <a:r>
              <a:rPr lang="pt-BR" dirty="0" smtClean="0"/>
              <a:t>. Caso a matrícula do aluno no SGA também seja inserida no ciclo do SISTEC, o cadastro do mapeamento de cursos pode ser dispensado (isto simplifica consideravelmente o processamento, pois a identificação da linha do SISTEC e SGA será direta).</a:t>
            </a:r>
            <a:endParaRPr lang="pt-BR" dirty="0"/>
          </a:p>
          <a:p>
            <a:pPr marL="0" indent="0" algn="just">
              <a:buNone/>
            </a:pPr>
            <a:r>
              <a:rPr lang="pt-BR" b="1" dirty="0" smtClean="0"/>
              <a:t>Etapa de Processamento</a:t>
            </a:r>
          </a:p>
          <a:p>
            <a:pPr algn="just"/>
            <a:r>
              <a:rPr lang="pt-BR" dirty="0" smtClean="0"/>
              <a:t>Cada câmpus dos </a:t>
            </a:r>
            <a:r>
              <a:rPr lang="pt-BR" dirty="0" err="1" smtClean="0"/>
              <a:t>IF’s</a:t>
            </a:r>
            <a:r>
              <a:rPr lang="pt-BR" dirty="0" smtClean="0"/>
              <a:t> deverão gerar um arquivo de acordo com um layout específico contendo os dados dos alunos do SGA. Este arquivo deverá ser enviado ao SISTEC, para realização do cruzamento de dados e apresentação das inconsistências para atualização.</a:t>
            </a:r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22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806" y="2202700"/>
            <a:ext cx="3826394" cy="137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733001" y="1203860"/>
            <a:ext cx="1891002" cy="99884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Cada câmpus deve mapear seus cursos do SGA *</a:t>
            </a:r>
            <a:endParaRPr lang="pt-BR" sz="1400" dirty="0"/>
          </a:p>
        </p:txBody>
      </p:sp>
      <p:sp>
        <p:nvSpPr>
          <p:cNvPr id="16" name="Retângulo 15"/>
          <p:cNvSpPr/>
          <p:nvPr/>
        </p:nvSpPr>
        <p:spPr>
          <a:xfrm>
            <a:off x="3624003" y="1203860"/>
            <a:ext cx="1913197" cy="9900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Cada IF deve mapear as situações de matrícula do SGA</a:t>
            </a:r>
            <a:endParaRPr lang="pt-BR" sz="1400" dirty="0"/>
          </a:p>
        </p:txBody>
      </p:sp>
      <p:sp>
        <p:nvSpPr>
          <p:cNvPr id="17" name="Seta para a direita 16"/>
          <p:cNvSpPr/>
          <p:nvPr/>
        </p:nvSpPr>
        <p:spPr>
          <a:xfrm rot="16200000">
            <a:off x="2949116" y="3649699"/>
            <a:ext cx="1244600" cy="118473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704868"/>
              </p:ext>
            </p:extLst>
          </p:nvPr>
        </p:nvGraphicFramePr>
        <p:xfrm>
          <a:off x="1592371" y="4477792"/>
          <a:ext cx="3784600" cy="9096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73075"/>
                <a:gridCol w="473075"/>
                <a:gridCol w="473075"/>
                <a:gridCol w="473075"/>
                <a:gridCol w="473075"/>
                <a:gridCol w="473075"/>
                <a:gridCol w="473075"/>
                <a:gridCol w="473075"/>
              </a:tblGrid>
              <a:tr h="158542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</a:tr>
              <a:tr h="158542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</a:tr>
              <a:tr h="158542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74609" marR="74609" marT="37305" marB="37305"/>
                </a:tc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18" y="881202"/>
            <a:ext cx="4099982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have direita 5"/>
          <p:cNvSpPr/>
          <p:nvPr/>
        </p:nvSpPr>
        <p:spPr>
          <a:xfrm>
            <a:off x="5823404" y="1160642"/>
            <a:ext cx="783998" cy="5087200"/>
          </a:xfrm>
          <a:prstGeom prst="rightBrace">
            <a:avLst>
              <a:gd name="adj1" fmla="val 67390"/>
              <a:gd name="adj2" fmla="val 479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1475157" y="5459995"/>
            <a:ext cx="3831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400" dirty="0" smtClean="0">
                <a:solidFill>
                  <a:schemeClr val="accent5">
                    <a:lumMod val="75000"/>
                  </a:schemeClr>
                </a:solidFill>
              </a:rPr>
              <a:t>Cada </a:t>
            </a:r>
            <a:r>
              <a:rPr lang="pt-BR" sz="1400" dirty="0" err="1" smtClean="0">
                <a:solidFill>
                  <a:schemeClr val="accent5">
                    <a:lumMod val="75000"/>
                  </a:schemeClr>
                </a:solidFill>
              </a:rPr>
              <a:t>câmpus</a:t>
            </a:r>
            <a:r>
              <a:rPr lang="pt-BR" sz="1400" dirty="0" smtClean="0">
                <a:solidFill>
                  <a:schemeClr val="accent5">
                    <a:lumMod val="75000"/>
                  </a:schemeClr>
                </a:solidFill>
              </a:rPr>
              <a:t> enviará os registros</a:t>
            </a:r>
          </a:p>
          <a:p>
            <a:pPr algn="ctr"/>
            <a:r>
              <a:rPr lang="pt-BR" sz="1400" dirty="0" smtClean="0">
                <a:solidFill>
                  <a:schemeClr val="accent5">
                    <a:lumMod val="75000"/>
                  </a:schemeClr>
                </a:solidFill>
              </a:rPr>
              <a:t>do SGA para o SISTEC processar e apresentar </a:t>
            </a:r>
          </a:p>
          <a:p>
            <a:pPr algn="ctr"/>
            <a:r>
              <a:rPr lang="pt-BR" sz="1400" dirty="0" smtClean="0">
                <a:solidFill>
                  <a:schemeClr val="accent5">
                    <a:lumMod val="75000"/>
                  </a:schemeClr>
                </a:solidFill>
              </a:rPr>
              <a:t>as inconsistências para atualização. </a:t>
            </a:r>
            <a:endParaRPr lang="pt-B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50626" y="2209098"/>
            <a:ext cx="1260180" cy="68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Inserção dos Ciclos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450626" y="2897849"/>
            <a:ext cx="1260180" cy="68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Inserção de Alunos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315" y="3164549"/>
            <a:ext cx="4565385" cy="307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450626" y="276871"/>
            <a:ext cx="828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1"/>
                </a:solidFill>
              </a:rPr>
              <a:t>Sugestão de Solução </a:t>
            </a:r>
            <a:r>
              <a:rPr lang="pt-BR" sz="2400" b="1" dirty="0">
                <a:solidFill>
                  <a:schemeClr val="accent1"/>
                </a:solidFill>
              </a:rPr>
              <a:t>para Rede Federal de Educação Profissional, Científica e Tecnológica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450626" y="6297610"/>
            <a:ext cx="5607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1"/>
                </a:solidFill>
              </a:rPr>
              <a:t>* Caso </a:t>
            </a:r>
            <a:r>
              <a:rPr lang="pt-BR" sz="1200" dirty="0">
                <a:solidFill>
                  <a:schemeClr val="accent1"/>
                </a:solidFill>
              </a:rPr>
              <a:t>a matrícula do aluno </a:t>
            </a:r>
            <a:r>
              <a:rPr lang="pt-BR" sz="1200" dirty="0" smtClean="0">
                <a:solidFill>
                  <a:schemeClr val="accent1"/>
                </a:solidFill>
              </a:rPr>
              <a:t>no </a:t>
            </a:r>
            <a:r>
              <a:rPr lang="pt-BR" sz="1200" dirty="0">
                <a:solidFill>
                  <a:schemeClr val="accent1"/>
                </a:solidFill>
              </a:rPr>
              <a:t>SGA também seja inserida no </a:t>
            </a:r>
            <a:r>
              <a:rPr lang="pt-BR" sz="1200" dirty="0" smtClean="0">
                <a:solidFill>
                  <a:schemeClr val="accent1"/>
                </a:solidFill>
              </a:rPr>
              <a:t>ciclo </a:t>
            </a:r>
            <a:r>
              <a:rPr lang="pt-BR" sz="1200" dirty="0">
                <a:solidFill>
                  <a:schemeClr val="accent1"/>
                </a:solidFill>
              </a:rPr>
              <a:t>do SISTEC, o cadastro do mapeamento de cursos pode ser dispensado.</a:t>
            </a:r>
          </a:p>
        </p:txBody>
      </p:sp>
    </p:spTree>
    <p:extLst>
      <p:ext uri="{BB962C8B-B14F-4D97-AF65-F5344CB8AC3E}">
        <p14:creationId xmlns:p14="http://schemas.microsoft.com/office/powerpoint/2010/main" val="23296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60375" y="2813622"/>
            <a:ext cx="10960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accent1"/>
                </a:solidFill>
              </a:rPr>
              <a:t>Renan Rodrigues de Oliveira</a:t>
            </a:r>
          </a:p>
          <a:p>
            <a:pPr algn="ctr"/>
            <a:r>
              <a:rPr lang="pt-BR" sz="2000" dirty="0" smtClean="0">
                <a:solidFill>
                  <a:schemeClr val="accent1"/>
                </a:solidFill>
              </a:rPr>
              <a:t>Diretor de Administração Acadêmica</a:t>
            </a:r>
          </a:p>
          <a:p>
            <a:pPr algn="ctr"/>
            <a:r>
              <a:rPr lang="pt-BR" sz="2000" dirty="0" smtClean="0">
                <a:solidFill>
                  <a:schemeClr val="accent1"/>
                </a:solidFill>
              </a:rPr>
              <a:t>renan.rodrigues@ifg.edu.br</a:t>
            </a: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r>
              <a:rPr lang="pt-BR" sz="2000" b="1" dirty="0" smtClean="0">
                <a:solidFill>
                  <a:schemeClr val="accent1"/>
                </a:solidFill>
              </a:rPr>
              <a:t>Douglas </a:t>
            </a:r>
            <a:r>
              <a:rPr lang="pt-BR" sz="2000" b="1" dirty="0" err="1" smtClean="0">
                <a:solidFill>
                  <a:schemeClr val="accent1"/>
                </a:solidFill>
              </a:rPr>
              <a:t>Rolins</a:t>
            </a:r>
            <a:r>
              <a:rPr lang="pt-BR" sz="2000" b="1" dirty="0" smtClean="0">
                <a:solidFill>
                  <a:schemeClr val="accent1"/>
                </a:solidFill>
              </a:rPr>
              <a:t> de Santana</a:t>
            </a:r>
          </a:p>
          <a:p>
            <a:pPr algn="ctr"/>
            <a:r>
              <a:rPr lang="pt-BR" sz="2000" dirty="0" smtClean="0">
                <a:solidFill>
                  <a:schemeClr val="accent1"/>
                </a:solidFill>
              </a:rPr>
              <a:t>Diretor de Tecnologia da Informação</a:t>
            </a:r>
          </a:p>
          <a:p>
            <a:pPr algn="ctr"/>
            <a:r>
              <a:rPr lang="pt-BR" sz="2000" dirty="0" smtClean="0">
                <a:solidFill>
                  <a:schemeClr val="accent1"/>
                </a:solidFill>
              </a:rPr>
              <a:t>douglas.santana@ifg.edu.br</a:t>
            </a:r>
          </a:p>
          <a:p>
            <a:pPr algn="ctr"/>
            <a:endParaRPr lang="pt-BR" sz="2000" dirty="0" smtClean="0">
              <a:solidFill>
                <a:schemeClr val="accent1"/>
              </a:solidFill>
            </a:endParaRPr>
          </a:p>
          <a:p>
            <a:pPr algn="ctr"/>
            <a:endParaRPr lang="pt-BR" sz="2000" b="1" dirty="0">
              <a:solidFill>
                <a:schemeClr val="accent1"/>
              </a:solidFill>
            </a:endParaRPr>
          </a:p>
        </p:txBody>
      </p:sp>
      <p:sp>
        <p:nvSpPr>
          <p:cNvPr id="2" name="AutoShape 2" descr="https://correio.ifg.edu.br/owa/service.svc/s/GetFileAttachment?id=AQMkADc5MWRhMjUzLTMwYjEtNGIxZi05YjRiLTBlNTdjNDU5ZWM1MABGAAADOqBF%2Fk97J0aXRKOkWQZWkAcAunt%2FKoFNkk26vQxvGyehAAAEDgAAALp7fyqBTZJNur0MbxsnoQAAAALulidcAAAAARIAEACQouH3Mg0TQ7VOfD3T7Rns&amp;isImagePreview=Tru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2" descr="http://www.ifg.edu.br/intranet/images/2015/Marca-2015/ifg%20-%202015%20-%20resumi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6" y="779461"/>
            <a:ext cx="5216525" cy="17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8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/>
          <a:lstStyle/>
          <a:p>
            <a:r>
              <a:rPr lang="pt-BR" b="1" dirty="0" smtClean="0"/>
              <a:t>Números do IFG</a:t>
            </a:r>
            <a:endParaRPr lang="pt-BR" b="1" dirty="0"/>
          </a:p>
        </p:txBody>
      </p:sp>
      <p:sp>
        <p:nvSpPr>
          <p:cNvPr id="7" name="Retângulo 6"/>
          <p:cNvSpPr/>
          <p:nvPr/>
        </p:nvSpPr>
        <p:spPr>
          <a:xfrm>
            <a:off x="7156926" y="2953430"/>
            <a:ext cx="4387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/>
              <a:t>Números do IFG no SISTEC para cursos regulares</a:t>
            </a:r>
            <a:endParaRPr lang="pt-BR" sz="2400" b="1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978" y="2864384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" y="1059180"/>
            <a:ext cx="10943590" cy="1569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Retângulo 10"/>
          <p:cNvSpPr/>
          <p:nvPr/>
        </p:nvSpPr>
        <p:spPr>
          <a:xfrm>
            <a:off x="761999" y="1250707"/>
            <a:ext cx="10646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Atualmente o IFG possui 12.785 alunos regulares e presenciais, 1.300 alunos de cursos </a:t>
            </a:r>
            <a:r>
              <a:rPr lang="pt-BR" sz="2400" b="1" dirty="0" err="1"/>
              <a:t>EaD</a:t>
            </a:r>
            <a:r>
              <a:rPr lang="pt-BR" sz="2400" b="1" dirty="0"/>
              <a:t>, mais de 120 cursos presenciais de nível médio e superior, e 14 </a:t>
            </a:r>
            <a:r>
              <a:rPr lang="pt-BR" sz="2400" b="1" dirty="0" err="1"/>
              <a:t>câmpus</a:t>
            </a:r>
            <a:r>
              <a:rPr lang="pt-BR" sz="2400" b="1" dirty="0"/>
              <a:t> estrategicamente distribuídos no Estado de Goiás.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9" y="3016421"/>
            <a:ext cx="5164091" cy="351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6085114" y="2864384"/>
            <a:ext cx="0" cy="3816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6502399" y="3864928"/>
            <a:ext cx="50419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dirty="0" smtClean="0"/>
              <a:t>Em torno de 1.043 ciclos, com ocorrências desde o ano de 2007. Possui aproximadamente 40.000 registros de alunos matriculados, evadidos, concluídos, formados, cancelados e transferidos. </a:t>
            </a:r>
          </a:p>
          <a:p>
            <a:pPr algn="just"/>
            <a:endParaRPr lang="pt-BR" sz="2200" dirty="0"/>
          </a:p>
          <a:p>
            <a:pPr algn="just"/>
            <a:endParaRPr lang="pt-BR" sz="2200" dirty="0"/>
          </a:p>
          <a:p>
            <a:pPr algn="just"/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27045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457200" y="781050"/>
            <a:ext cx="78597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solidFill>
                  <a:schemeClr val="accent1"/>
                </a:solidFill>
              </a:rPr>
              <a:t>Como manter o SISTEC atualizado?</a:t>
            </a:r>
            <a:endParaRPr lang="pt-BR" sz="48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946150"/>
            <a:ext cx="3100387" cy="526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761999" y="3419870"/>
            <a:ext cx="7810502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Divisão de responsabilidades com atribuições previstas em portaria;</a:t>
            </a:r>
          </a:p>
          <a:p>
            <a:pPr algn="just"/>
            <a:r>
              <a:rPr lang="pt-BR" sz="2400" dirty="0" smtClean="0"/>
              <a:t>Encaminhamento de orientações e realização de treinamentos com os servidores responsáveis pela atualização do SISTEC;</a:t>
            </a:r>
          </a:p>
          <a:p>
            <a:pPr algn="just"/>
            <a:r>
              <a:rPr lang="pt-BR" sz="2400" dirty="0"/>
              <a:t>Cruzamento de dados do Sistema de Gestão Acadêmica (SGA) do IFG com o </a:t>
            </a:r>
            <a:r>
              <a:rPr lang="pt-BR" sz="2400" dirty="0" smtClean="0"/>
              <a:t>SISTEC.</a:t>
            </a:r>
            <a:endParaRPr lang="pt-BR" sz="2400" dirty="0"/>
          </a:p>
          <a:p>
            <a:pPr algn="just"/>
            <a:endParaRPr lang="pt-BR" sz="2400" dirty="0" smtClean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1631946" y="2710203"/>
            <a:ext cx="682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/>
              <a:t>Algumas estratégias adotadas pelo IFG:</a:t>
            </a:r>
            <a:endParaRPr lang="pt-BR" sz="2400" b="1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506857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8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/>
          <a:lstStyle/>
          <a:p>
            <a:r>
              <a:rPr lang="pt-BR" b="1" dirty="0" smtClean="0"/>
              <a:t>Divisão de Reponsabilidades</a:t>
            </a:r>
            <a:endParaRPr lang="pt-BR" b="1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761998" y="4259927"/>
            <a:ext cx="107823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dirty="0" smtClean="0"/>
              <a:t>Cadastrar </a:t>
            </a:r>
            <a:r>
              <a:rPr lang="pt-BR" sz="2200" dirty="0"/>
              <a:t>os cursos </a:t>
            </a:r>
            <a:r>
              <a:rPr lang="pt-BR" sz="2200" dirty="0" smtClean="0"/>
              <a:t>e ciclos </a:t>
            </a:r>
            <a:r>
              <a:rPr lang="pt-BR" sz="2200" dirty="0"/>
              <a:t>de matrículas dos cursos regulares e </a:t>
            </a:r>
            <a:r>
              <a:rPr lang="pt-BR" sz="2200" dirty="0" smtClean="0"/>
              <a:t>presenciais;</a:t>
            </a:r>
            <a:endParaRPr lang="pt-BR" sz="2200" dirty="0"/>
          </a:p>
          <a:p>
            <a:pPr algn="just"/>
            <a:r>
              <a:rPr lang="pt-BR" sz="2200" dirty="0" smtClean="0"/>
              <a:t>Responsabilidade</a:t>
            </a:r>
            <a:r>
              <a:rPr lang="pt-BR" sz="2200" dirty="0"/>
              <a:t>, no âmbito da Instituição, pelo monitoramento e validação dos dados de cursos e matrículas regulares e presenciais no </a:t>
            </a:r>
            <a:r>
              <a:rPr lang="pt-BR" sz="2200" dirty="0" smtClean="0"/>
              <a:t>SISTEC;</a:t>
            </a:r>
            <a:endParaRPr lang="pt-BR" sz="2200" dirty="0"/>
          </a:p>
          <a:p>
            <a:pPr algn="just"/>
            <a:r>
              <a:rPr lang="pt-BR" sz="2200" dirty="0" smtClean="0"/>
              <a:t>Treinamento </a:t>
            </a:r>
            <a:r>
              <a:rPr lang="pt-BR" sz="2200" dirty="0"/>
              <a:t>dos servidores usuários do </a:t>
            </a:r>
            <a:r>
              <a:rPr lang="pt-BR" sz="2200" dirty="0" smtClean="0"/>
              <a:t>sistema.</a:t>
            </a:r>
            <a:endParaRPr lang="pt-BR" sz="2200" dirty="0"/>
          </a:p>
          <a:p>
            <a:pPr algn="just"/>
            <a:endParaRPr lang="pt-BR" sz="2200" dirty="0"/>
          </a:p>
          <a:p>
            <a:pPr algn="just"/>
            <a:endParaRPr lang="pt-BR" sz="22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" y="1059180"/>
            <a:ext cx="10943590" cy="1950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" name="Retângulo 12"/>
          <p:cNvSpPr/>
          <p:nvPr/>
        </p:nvSpPr>
        <p:spPr>
          <a:xfrm>
            <a:off x="761999" y="1250707"/>
            <a:ext cx="106462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A Portaria Nº 799, de 05 de maio de 2014 normatizou as atribuições e responsabilidade dos setores do IFG que atualizam o cadastro de informações relacionadas aos cursos e matrículas do IFG, disponibilizadas no SISTEC.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327623" y="3546552"/>
            <a:ext cx="10216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Diretoria de Administração Acadêmica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5" y="3355906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591" y="3488536"/>
            <a:ext cx="4285409" cy="483876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4" name="Retângulo 3"/>
          <p:cNvSpPr/>
          <p:nvPr/>
        </p:nvSpPr>
        <p:spPr>
          <a:xfrm>
            <a:off x="7322391" y="3552280"/>
            <a:ext cx="4272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Para os cursos regulares, em resumo ...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7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/>
          <a:lstStyle/>
          <a:p>
            <a:r>
              <a:rPr lang="pt-BR" b="1" dirty="0" smtClean="0"/>
              <a:t>Divisão de Reponsabilidades</a:t>
            </a:r>
            <a:endParaRPr lang="pt-BR" b="1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702149" y="1885027"/>
            <a:ext cx="107823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dirty="0"/>
              <a:t>Cadastrar as matrículas de alunos ingressantes nos ciclos de matrículas dos cursos regulares (presenciais e não presenciais), técnicos e de graduação </a:t>
            </a:r>
            <a:r>
              <a:rPr lang="pt-BR" sz="2200" dirty="0" smtClean="0"/>
              <a:t>correspondentes.</a:t>
            </a:r>
            <a:endParaRPr lang="pt-BR" sz="2200" dirty="0"/>
          </a:p>
          <a:p>
            <a:pPr algn="just"/>
            <a:endParaRPr lang="pt-BR" sz="2200" dirty="0"/>
          </a:p>
        </p:txBody>
      </p:sp>
      <p:sp>
        <p:nvSpPr>
          <p:cNvPr id="14" name="Retângulo 13"/>
          <p:cNvSpPr/>
          <p:nvPr/>
        </p:nvSpPr>
        <p:spPr>
          <a:xfrm>
            <a:off x="1267774" y="1070052"/>
            <a:ext cx="10216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Departamento de Áreas Acadêmicas </a:t>
            </a:r>
            <a:endParaRPr lang="pt-BR" sz="2400" b="1" dirty="0" smtClean="0"/>
          </a:p>
          <a:p>
            <a:pPr algn="just"/>
            <a:r>
              <a:rPr lang="pt-BR" sz="2400" b="1" dirty="0" smtClean="0"/>
              <a:t>dos Câmpus</a:t>
            </a:r>
            <a:endParaRPr lang="pt-BR" sz="2400" b="1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6" y="942906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742" y="1075536"/>
            <a:ext cx="4285409" cy="483876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4" name="Retângulo 3"/>
          <p:cNvSpPr/>
          <p:nvPr/>
        </p:nvSpPr>
        <p:spPr>
          <a:xfrm>
            <a:off x="7262542" y="1139280"/>
            <a:ext cx="4272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Para os cursos regulares, em resumo ...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702149" y="3973552"/>
            <a:ext cx="107823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dirty="0" smtClean="0"/>
              <a:t>Atualizar </a:t>
            </a:r>
            <a:r>
              <a:rPr lang="pt-BR" sz="2200" dirty="0"/>
              <a:t>os dados de matrículas de alunos por ciclos existentes no cursos regulares (presenciais e não presenciais), dos cursos técnicos e de graduação.</a:t>
            </a:r>
          </a:p>
          <a:p>
            <a:pPr algn="just"/>
            <a:r>
              <a:rPr lang="pt-BR" sz="2200" dirty="0" smtClean="0"/>
              <a:t>Validação </a:t>
            </a:r>
            <a:r>
              <a:rPr lang="pt-BR" sz="2200" dirty="0"/>
              <a:t>de diplomas dos cursos técnicos expedidos pelo setor.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267774" y="3374477"/>
            <a:ext cx="10216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/>
              <a:t>Coordenação de Registros Acadêmicos e Escolares dos Câmpus</a:t>
            </a:r>
            <a:endParaRPr lang="pt-BR" sz="2400" b="1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6" y="3158431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59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/>
          </a:bodyPr>
          <a:lstStyle/>
          <a:p>
            <a:r>
              <a:rPr lang="pt-BR" b="1" dirty="0" smtClean="0"/>
              <a:t>Orientações sobre o SISTEC</a:t>
            </a:r>
            <a:endParaRPr lang="pt-BR" b="1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" y="1059180"/>
            <a:ext cx="10943590" cy="1950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Retângulo 10"/>
          <p:cNvSpPr/>
          <p:nvPr/>
        </p:nvSpPr>
        <p:spPr>
          <a:xfrm>
            <a:off x="761999" y="1250707"/>
            <a:ext cx="106462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/>
              <a:t>A Diretoria de Administração Acadêmica implantou o </a:t>
            </a:r>
            <a:r>
              <a:rPr lang="pt-BR" sz="2400" b="1" dirty="0" err="1" smtClean="0"/>
              <a:t>GuiaDAA</a:t>
            </a:r>
            <a:r>
              <a:rPr lang="pt-BR" sz="2400" b="1" dirty="0"/>
              <a:t>, </a:t>
            </a:r>
            <a:r>
              <a:rPr lang="pt-BR" sz="2400" b="1" dirty="0" smtClean="0"/>
              <a:t>que </a:t>
            </a:r>
            <a:r>
              <a:rPr lang="pt-BR" sz="2400" b="1" dirty="0"/>
              <a:t>reúne orientações, manuais, tutoriais, referências rápidas e informações detalhadas sobre conceitos e procedimentos que envolvem as </a:t>
            </a:r>
            <a:r>
              <a:rPr lang="pt-BR" sz="2400" b="1" dirty="0" smtClean="0"/>
              <a:t>atividades de administração acadêmica.</a:t>
            </a:r>
            <a:endParaRPr lang="pt-BR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403" y="3365501"/>
            <a:ext cx="5081897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327626" y="3260465"/>
            <a:ext cx="49207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/>
              <a:t>Foram criados vários tutoriais específicos para o SISTEC.</a:t>
            </a:r>
            <a:endParaRPr lang="pt-BR" sz="2400" b="1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8" y="3171419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761999" y="4259927"/>
            <a:ext cx="5486402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dirty="0" smtClean="0"/>
              <a:t>A recomendamos é que os servidores do IFG leiam os </a:t>
            </a:r>
            <a:r>
              <a:rPr lang="pt-BR" sz="2200" dirty="0"/>
              <a:t>artigos deste sistema sempre que tiver dúvidas sobre algum procedimento </a:t>
            </a:r>
            <a:r>
              <a:rPr lang="pt-BR" sz="2200" dirty="0" smtClean="0"/>
              <a:t>acadêmico.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186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317500" y="527050"/>
            <a:ext cx="10579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</a:rPr>
              <a:t>Cruzamento de </a:t>
            </a:r>
            <a:r>
              <a:rPr lang="pt-BR" sz="4400" b="1" dirty="0" smtClean="0">
                <a:solidFill>
                  <a:schemeClr val="accent1"/>
                </a:solidFill>
              </a:rPr>
              <a:t>Dados </a:t>
            </a:r>
            <a:r>
              <a:rPr lang="pt-BR" sz="4400" b="1" dirty="0">
                <a:solidFill>
                  <a:schemeClr val="accent1"/>
                </a:solidFill>
              </a:rPr>
              <a:t>do </a:t>
            </a:r>
            <a:r>
              <a:rPr lang="pt-BR" sz="4400" b="1" dirty="0" smtClean="0">
                <a:solidFill>
                  <a:schemeClr val="accent1"/>
                </a:solidFill>
              </a:rPr>
              <a:t>SGA </a:t>
            </a:r>
            <a:r>
              <a:rPr lang="pt-BR" sz="4400" b="1" dirty="0">
                <a:solidFill>
                  <a:schemeClr val="accent1"/>
                </a:solidFill>
              </a:rPr>
              <a:t>do IFG com o SISTEC</a:t>
            </a: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761999" y="3102370"/>
            <a:ext cx="68453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300" dirty="0" smtClean="0"/>
              <a:t>Diante do grande conjunto </a:t>
            </a:r>
            <a:r>
              <a:rPr lang="pt-BR" sz="2300" dirty="0"/>
              <a:t>de </a:t>
            </a:r>
            <a:r>
              <a:rPr lang="pt-BR" sz="2300" dirty="0" smtClean="0"/>
              <a:t>registros </a:t>
            </a:r>
            <a:r>
              <a:rPr lang="pt-BR" sz="2300" dirty="0"/>
              <a:t>do SISTEC e SGA do </a:t>
            </a:r>
            <a:r>
              <a:rPr lang="pt-BR" sz="2300" dirty="0" smtClean="0"/>
              <a:t>IFG, a </a:t>
            </a:r>
            <a:r>
              <a:rPr lang="pt-BR" sz="2300" dirty="0"/>
              <a:t>atualização </a:t>
            </a:r>
            <a:r>
              <a:rPr lang="pt-BR" sz="2300" dirty="0" smtClean="0"/>
              <a:t>da situação de compatibilidade de matrícula entre estes sistemas tornou-se uma atividade árdua, propensa a erros e sem possibilidade de controle.</a:t>
            </a:r>
          </a:p>
          <a:p>
            <a:pPr marL="0" indent="0" algn="ctr">
              <a:buNone/>
            </a:pPr>
            <a:endParaRPr lang="pt-BR" sz="2300" dirty="0" smtClean="0"/>
          </a:p>
          <a:p>
            <a:pPr marL="0" indent="0" algn="ctr">
              <a:buNone/>
            </a:pPr>
            <a:r>
              <a:rPr lang="pt-BR" sz="2300" b="1" dirty="0" smtClean="0"/>
              <a:t>Sem alguma ferramenta, como a Reitoria poderia monitorar a atualização do SISTEC?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606546" y="2278403"/>
            <a:ext cx="6826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600" b="1" dirty="0" smtClean="0"/>
              <a:t>Motivação</a:t>
            </a:r>
            <a:endParaRPr lang="pt-BR" sz="3600" b="1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189357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2191811"/>
            <a:ext cx="3467100" cy="4121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59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634" y="138631"/>
            <a:ext cx="8596668" cy="677779"/>
          </a:xfrm>
        </p:spPr>
        <p:txBody>
          <a:bodyPr>
            <a:normAutofit/>
          </a:bodyPr>
          <a:lstStyle/>
          <a:p>
            <a:r>
              <a:rPr lang="pt-BR" b="1" dirty="0" smtClean="0"/>
              <a:t>Visão do SISTEC e SGA</a:t>
            </a:r>
            <a:endParaRPr lang="pt-BR" b="1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" y="1059180"/>
            <a:ext cx="10943590" cy="1569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7" name="Retângulo 16"/>
          <p:cNvSpPr/>
          <p:nvPr/>
        </p:nvSpPr>
        <p:spPr>
          <a:xfrm>
            <a:off x="761999" y="1250707"/>
            <a:ext cx="10646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/>
              <a:t>Com </a:t>
            </a:r>
            <a:r>
              <a:rPr lang="pt-BR" sz="2400" b="1" dirty="0"/>
              <a:t>vistas a pautar a atualização dos dados do SISTEC, </a:t>
            </a:r>
            <a:r>
              <a:rPr lang="pt-BR" sz="2400" b="1" dirty="0" smtClean="0"/>
              <a:t>periodicamente é disponibilizado </a:t>
            </a:r>
            <a:r>
              <a:rPr lang="pt-BR" sz="2400" b="1" dirty="0"/>
              <a:t>relatórios na aba SISTEC do sistema </a:t>
            </a:r>
            <a:r>
              <a:rPr lang="pt-BR" sz="2400" b="1" dirty="0" err="1"/>
              <a:t>VisãoIFG</a:t>
            </a:r>
            <a:r>
              <a:rPr lang="pt-BR" sz="2400" b="1" dirty="0"/>
              <a:t> para consulta, conferência e providências.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718500" y="3628267"/>
            <a:ext cx="10782301" cy="1004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dirty="0" smtClean="0"/>
              <a:t>O </a:t>
            </a:r>
            <a:r>
              <a:rPr lang="pt-BR" sz="2200" dirty="0" err="1" smtClean="0"/>
              <a:t>VisãoIFG</a:t>
            </a:r>
            <a:r>
              <a:rPr lang="pt-BR" sz="2200" dirty="0" smtClean="0"/>
              <a:t> é um sistema que tem </a:t>
            </a:r>
            <a:r>
              <a:rPr lang="pt-BR" sz="2200" dirty="0"/>
              <a:t>como objetivo o fornecimento de relatórios para o acompanhamento e controle das atividades de gestão, funcionando como uma extensão e espelho do SGA do IFG, integrando dados de outros sistemas, melhorando a disponibilização, apresentação e gestão dos registros acadêmicos.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284125" y="3029192"/>
            <a:ext cx="10216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 smtClean="0"/>
              <a:t>O que é o </a:t>
            </a:r>
            <a:r>
              <a:rPr lang="pt-BR" sz="2400" b="1" dirty="0" err="1" smtClean="0"/>
              <a:t>VisãoIFG</a:t>
            </a:r>
            <a:endParaRPr lang="pt-BR" sz="2400" b="1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7" y="2813146"/>
            <a:ext cx="8191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33327" y="5353735"/>
            <a:ext cx="9790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/>
              <a:t>Todo o cruzamento </a:t>
            </a:r>
            <a:r>
              <a:rPr lang="pt-BR" sz="2400" b="1" dirty="0"/>
              <a:t>de </a:t>
            </a:r>
            <a:r>
              <a:rPr lang="pt-BR" sz="2400" b="1" dirty="0" smtClean="0"/>
              <a:t>dados </a:t>
            </a:r>
            <a:r>
              <a:rPr lang="pt-BR" sz="2400" b="1" dirty="0"/>
              <a:t>do SGA do IFG com o </a:t>
            </a:r>
            <a:r>
              <a:rPr lang="pt-BR" sz="2400" b="1" dirty="0" smtClean="0"/>
              <a:t>SISTEC é realizado em rotina externas ao </a:t>
            </a:r>
            <a:r>
              <a:rPr lang="pt-BR" sz="2400" b="1" dirty="0" err="1" smtClean="0"/>
              <a:t>VisãoIFG</a:t>
            </a:r>
            <a:r>
              <a:rPr lang="pt-BR" sz="2400" b="1" dirty="0" smtClean="0"/>
              <a:t>. Este último sistema é utilizado apenas para visualização do resultado do processamento.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3790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4545</TotalTime>
  <Words>1701</Words>
  <Application>Microsoft Office PowerPoint</Application>
  <PresentationFormat>Personalizar</PresentationFormat>
  <Paragraphs>141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0" baseType="lpstr">
      <vt:lpstr>Facetado</vt:lpstr>
      <vt:lpstr>Apresentação do PowerPoint</vt:lpstr>
      <vt:lpstr>Introdução</vt:lpstr>
      <vt:lpstr>Números do IFG</vt:lpstr>
      <vt:lpstr>Apresentação do PowerPoint</vt:lpstr>
      <vt:lpstr>Divisão de Reponsabilidades</vt:lpstr>
      <vt:lpstr>Divisão de Reponsabilidades</vt:lpstr>
      <vt:lpstr>Orientações sobre o SISTEC</vt:lpstr>
      <vt:lpstr>Apresentação do PowerPoint</vt:lpstr>
      <vt:lpstr>Visão do SISTEC e SGA</vt:lpstr>
      <vt:lpstr>Visão do SISTEC e SGA</vt:lpstr>
      <vt:lpstr>Visão do SISTEC e SGA</vt:lpstr>
      <vt:lpstr>Visão do SISTEC e SGA</vt:lpstr>
      <vt:lpstr>Visão do SISTEC e SGA</vt:lpstr>
      <vt:lpstr>Controle de Atualizações Pendentes</vt:lpstr>
      <vt:lpstr>Controle de Atualizações Pendentes</vt:lpstr>
      <vt:lpstr>Controle de Atualizações Pendentes</vt:lpstr>
      <vt:lpstr>Controle de Atualizações Pendentes</vt:lpstr>
      <vt:lpstr>Apresentação do PowerPoint</vt:lpstr>
      <vt:lpstr>Processamento do SGA do IFG com o SISTEC</vt:lpstr>
      <vt:lpstr>Processamento do SGA do IFG com o SISTEC</vt:lpstr>
      <vt:lpstr>Processamento do SGA do IFG com o SISTEC</vt:lpstr>
      <vt:lpstr>Processamento do SGA do IFG com o SISTEC</vt:lpstr>
      <vt:lpstr>Processamento do SGA do IFG com o SISTEC</vt:lpstr>
      <vt:lpstr>Processamento do SGA do IFG com o SISTEC</vt:lpstr>
      <vt:lpstr>Processamento do SGA do IFG com o SISTEC</vt:lpstr>
      <vt:lpstr>Processamento do SGA do IFG com o SISTEC</vt:lpstr>
      <vt:lpstr>Apresentação do PowerPoint</vt:lpstr>
      <vt:lpstr>Apresentação do PowerPoint</vt:lpstr>
      <vt:lpstr>Apresentação do PowerPoint</vt:lpstr>
    </vt:vector>
  </TitlesOfParts>
  <Company>Casa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Federal de Goiás Câmpus Goiânia Bacharelado em Sistemas de Informação Disciplina: Estruturas de Dados II</dc:title>
  <dc:creator>renan</dc:creator>
  <cp:lastModifiedBy>Renan Rodrigues de Oliveira</cp:lastModifiedBy>
  <cp:revision>318</cp:revision>
  <dcterms:created xsi:type="dcterms:W3CDTF">2013-09-27T17:29:34Z</dcterms:created>
  <dcterms:modified xsi:type="dcterms:W3CDTF">2020-01-06T16:55:29Z</dcterms:modified>
</cp:coreProperties>
</file>